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792"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9818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256949"/>
            <a:ext cx="7477601" cy="1666399"/>
          </a:xfrm>
          <a:prstGeom prst="rect">
            <a:avLst/>
          </a:prstGeom>
          <a:noFill/>
          <a:ln/>
        </p:spPr>
        <p:txBody>
          <a:bodyPr wrap="square" rtlCol="0" anchor="t"/>
          <a:lstStyle/>
          <a:p>
            <a:pPr marL="0" indent="0">
              <a:lnSpc>
                <a:spcPts val="6561"/>
              </a:lnSpc>
              <a:buNone/>
            </a:pPr>
            <a:r>
              <a:rPr lang="en-US" sz="5249" b="1" kern="0" spc="-157" dirty="0">
                <a:solidFill>
                  <a:srgbClr val="FFFFFF"/>
                </a:solidFill>
                <a:latin typeface="Inter" pitchFamily="34" charset="0"/>
                <a:ea typeface="Inter" pitchFamily="34" charset="-122"/>
                <a:cs typeface="Inter" pitchFamily="34" charset="-120"/>
              </a:rPr>
              <a:t>Exploring the 4x4 Multiplier In Electronics</a:t>
            </a:r>
            <a:endParaRPr lang="en-US" sz="5249" dirty="0"/>
          </a:p>
        </p:txBody>
      </p:sp>
      <p:sp>
        <p:nvSpPr>
          <p:cNvPr id="6" name="Text 3"/>
          <p:cNvSpPr/>
          <p:nvPr/>
        </p:nvSpPr>
        <p:spPr>
          <a:xfrm>
            <a:off x="6319599" y="4256603"/>
            <a:ext cx="7477601"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Join us on a journey to explore the fascinating world of 4x4 multipliers in electronics. From operational principles to design considerations, we'll cover everything you need to know.</a:t>
            </a:r>
            <a:endParaRPr lang="en-US" sz="1750" dirty="0"/>
          </a:p>
        </p:txBody>
      </p:sp>
      <p:sp>
        <p:nvSpPr>
          <p:cNvPr id="9" name="Text 5"/>
          <p:cNvSpPr/>
          <p:nvPr/>
        </p:nvSpPr>
        <p:spPr>
          <a:xfrm>
            <a:off x="6786086" y="5578197"/>
            <a:ext cx="1342430"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831771"/>
            <a:ext cx="6334720"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What is a 4x4 Multiplier?</a:t>
            </a:r>
            <a:endParaRPr lang="en-US" sz="4374" dirty="0"/>
          </a:p>
        </p:txBody>
      </p:sp>
      <p:pic>
        <p:nvPicPr>
          <p:cNvPr id="5" name="Image 0" descr="preencoded.png"/>
          <p:cNvPicPr>
            <a:picLocks noChangeAspect="1"/>
          </p:cNvPicPr>
          <p:nvPr/>
        </p:nvPicPr>
        <p:blipFill>
          <a:blip r:embed="rId3"/>
          <a:stretch>
            <a:fillRect/>
          </a:stretch>
        </p:blipFill>
        <p:spPr>
          <a:xfrm>
            <a:off x="2037993" y="1970484"/>
            <a:ext cx="5110520" cy="3158490"/>
          </a:xfrm>
          <a:prstGeom prst="rect">
            <a:avLst/>
          </a:prstGeom>
        </p:spPr>
      </p:pic>
      <p:sp>
        <p:nvSpPr>
          <p:cNvPr id="6" name="Text 3"/>
          <p:cNvSpPr/>
          <p:nvPr/>
        </p:nvSpPr>
        <p:spPr>
          <a:xfrm>
            <a:off x="2037993" y="5406628"/>
            <a:ext cx="2221944"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Principles</a:t>
            </a:r>
            <a:endParaRPr lang="en-US" sz="2187" dirty="0"/>
          </a:p>
        </p:txBody>
      </p:sp>
      <p:sp>
        <p:nvSpPr>
          <p:cNvPr id="7" name="Text 4"/>
          <p:cNvSpPr/>
          <p:nvPr/>
        </p:nvSpPr>
        <p:spPr>
          <a:xfrm>
            <a:off x="2037993" y="5975985"/>
            <a:ext cx="5110520" cy="1066205"/>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A 4x4 multiplier is an electronic circuit that multiplies two 4-bit binary numbers together, resulting in a 8-bit binary product.</a:t>
            </a:r>
            <a:endParaRPr lang="en-US" sz="1750" dirty="0"/>
          </a:p>
        </p:txBody>
      </p:sp>
      <p:pic>
        <p:nvPicPr>
          <p:cNvPr id="8" name="Image 1" descr="preencoded.png"/>
          <p:cNvPicPr>
            <a:picLocks noChangeAspect="1"/>
          </p:cNvPicPr>
          <p:nvPr/>
        </p:nvPicPr>
        <p:blipFill>
          <a:blip r:embed="rId4"/>
          <a:stretch>
            <a:fillRect/>
          </a:stretch>
        </p:blipFill>
        <p:spPr>
          <a:xfrm>
            <a:off x="7481768" y="1970484"/>
            <a:ext cx="5110639" cy="3158609"/>
          </a:xfrm>
          <a:prstGeom prst="rect">
            <a:avLst/>
          </a:prstGeom>
        </p:spPr>
      </p:pic>
      <p:sp>
        <p:nvSpPr>
          <p:cNvPr id="9" name="Text 5"/>
          <p:cNvSpPr/>
          <p:nvPr/>
        </p:nvSpPr>
        <p:spPr>
          <a:xfrm>
            <a:off x="7481768" y="5406747"/>
            <a:ext cx="2221944"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Applications</a:t>
            </a:r>
            <a:endParaRPr lang="en-US" sz="2187" dirty="0"/>
          </a:p>
        </p:txBody>
      </p:sp>
      <p:sp>
        <p:nvSpPr>
          <p:cNvPr id="10" name="Text 6"/>
          <p:cNvSpPr/>
          <p:nvPr/>
        </p:nvSpPr>
        <p:spPr>
          <a:xfrm>
            <a:off x="7481768" y="5976104"/>
            <a:ext cx="5110639" cy="1421606"/>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The 4x4 multiplier is widely used in digital signal processing, electronic circuits, and computer processors to perform high-speed multiplication of binary numbers.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262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17576" y="694611"/>
            <a:ext cx="9452848" cy="1266825"/>
          </a:xfrm>
          <a:prstGeom prst="rect">
            <a:avLst/>
          </a:prstGeom>
          <a:noFill/>
          <a:ln/>
        </p:spPr>
        <p:txBody>
          <a:bodyPr wrap="square" rtlCol="0" anchor="t"/>
          <a:lstStyle/>
          <a:p>
            <a:pPr marL="0" indent="0">
              <a:lnSpc>
                <a:spcPts val="4987"/>
              </a:lnSpc>
              <a:buNone/>
            </a:pPr>
            <a:r>
              <a:rPr lang="en-US" sz="3990" b="1" kern="0" spc="-120" dirty="0">
                <a:solidFill>
                  <a:srgbClr val="FFFFFF"/>
                </a:solidFill>
                <a:latin typeface="Inter" pitchFamily="34" charset="0"/>
                <a:ea typeface="Inter" pitchFamily="34" charset="-122"/>
                <a:cs typeface="Inter" pitchFamily="34" charset="-120"/>
              </a:rPr>
              <a:t>Operational Principles of a 4x4 Multiplier</a:t>
            </a:r>
            <a:endParaRPr lang="en-US" sz="3990" dirty="0"/>
          </a:p>
        </p:txBody>
      </p:sp>
      <p:sp>
        <p:nvSpPr>
          <p:cNvPr id="6" name="Shape 3"/>
          <p:cNvSpPr/>
          <p:nvPr/>
        </p:nvSpPr>
        <p:spPr>
          <a:xfrm>
            <a:off x="4701302" y="2265402"/>
            <a:ext cx="40481" cy="5269468"/>
          </a:xfrm>
          <a:prstGeom prst="rect">
            <a:avLst/>
          </a:prstGeom>
          <a:solidFill>
            <a:srgbClr val="140099"/>
          </a:solidFill>
          <a:ln/>
        </p:spPr>
      </p:sp>
      <p:sp>
        <p:nvSpPr>
          <p:cNvPr id="7" name="Shape 4"/>
          <p:cNvSpPr/>
          <p:nvPr/>
        </p:nvSpPr>
        <p:spPr>
          <a:xfrm>
            <a:off x="4949547" y="2631400"/>
            <a:ext cx="709374" cy="40481"/>
          </a:xfrm>
          <a:prstGeom prst="rect">
            <a:avLst/>
          </a:prstGeom>
          <a:solidFill>
            <a:srgbClr val="140099"/>
          </a:solidFill>
          <a:ln/>
        </p:spPr>
      </p:sp>
      <p:sp>
        <p:nvSpPr>
          <p:cNvPr id="8" name="Shape 5"/>
          <p:cNvSpPr/>
          <p:nvPr/>
        </p:nvSpPr>
        <p:spPr>
          <a:xfrm>
            <a:off x="4493538" y="2423755"/>
            <a:ext cx="456009" cy="456009"/>
          </a:xfrm>
          <a:prstGeom prst="roundRect">
            <a:avLst>
              <a:gd name="adj" fmla="val 20001"/>
            </a:avLst>
          </a:prstGeom>
          <a:solidFill>
            <a:srgbClr val="110080"/>
          </a:solidFill>
          <a:ln w="12621">
            <a:solidFill>
              <a:srgbClr val="140099"/>
            </a:solidFill>
            <a:prstDash val="solid"/>
          </a:ln>
        </p:spPr>
      </p:sp>
      <p:sp>
        <p:nvSpPr>
          <p:cNvPr id="9" name="Text 6"/>
          <p:cNvSpPr/>
          <p:nvPr/>
        </p:nvSpPr>
        <p:spPr>
          <a:xfrm>
            <a:off x="4649867" y="2461736"/>
            <a:ext cx="143351" cy="379928"/>
          </a:xfrm>
          <a:prstGeom prst="rect">
            <a:avLst/>
          </a:prstGeom>
          <a:noFill/>
          <a:ln/>
        </p:spPr>
        <p:txBody>
          <a:bodyPr wrap="none" rtlCol="0" anchor="t"/>
          <a:lstStyle/>
          <a:p>
            <a:pPr marL="0" indent="0" algn="ctr">
              <a:lnSpc>
                <a:spcPts val="2992"/>
              </a:lnSpc>
              <a:buNone/>
            </a:pPr>
            <a:r>
              <a:rPr lang="en-US" sz="2394" b="1" kern="0" spc="-72" dirty="0">
                <a:solidFill>
                  <a:srgbClr val="E5E0DF"/>
                </a:solidFill>
                <a:latin typeface="Inter" pitchFamily="34" charset="0"/>
                <a:ea typeface="Inter" pitchFamily="34" charset="-122"/>
                <a:cs typeface="Inter" pitchFamily="34" charset="-120"/>
              </a:rPr>
              <a:t>1</a:t>
            </a:r>
            <a:endParaRPr lang="en-US" sz="2394" dirty="0"/>
          </a:p>
        </p:txBody>
      </p:sp>
      <p:sp>
        <p:nvSpPr>
          <p:cNvPr id="10" name="Text 7"/>
          <p:cNvSpPr/>
          <p:nvPr/>
        </p:nvSpPr>
        <p:spPr>
          <a:xfrm>
            <a:off x="5836206" y="2468047"/>
            <a:ext cx="2026801" cy="316706"/>
          </a:xfrm>
          <a:prstGeom prst="rect">
            <a:avLst/>
          </a:prstGeom>
          <a:noFill/>
          <a:ln/>
        </p:spPr>
        <p:txBody>
          <a:bodyPr wrap="none" rtlCol="0" anchor="t"/>
          <a:lstStyle/>
          <a:p>
            <a:pPr marL="0" indent="0" algn="l">
              <a:lnSpc>
                <a:spcPts val="2494"/>
              </a:lnSpc>
              <a:buNone/>
            </a:pPr>
            <a:r>
              <a:rPr lang="en-US" sz="1995" b="1" kern="0" spc="-60" dirty="0">
                <a:solidFill>
                  <a:srgbClr val="E5E0DF"/>
                </a:solidFill>
                <a:latin typeface="Inter" pitchFamily="34" charset="0"/>
                <a:ea typeface="Inter" pitchFamily="34" charset="-122"/>
                <a:cs typeface="Inter" pitchFamily="34" charset="-120"/>
              </a:rPr>
              <a:t>AND Gates</a:t>
            </a:r>
            <a:endParaRPr lang="en-US" sz="1995" dirty="0"/>
          </a:p>
        </p:txBody>
      </p:sp>
      <p:sp>
        <p:nvSpPr>
          <p:cNvPr id="11" name="Text 8"/>
          <p:cNvSpPr/>
          <p:nvPr/>
        </p:nvSpPr>
        <p:spPr>
          <a:xfrm>
            <a:off x="5836206" y="2987397"/>
            <a:ext cx="8034218" cy="648414"/>
          </a:xfrm>
          <a:prstGeom prst="rect">
            <a:avLst/>
          </a:prstGeom>
          <a:noFill/>
          <a:ln/>
        </p:spPr>
        <p:txBody>
          <a:bodyPr wrap="square" rtlCol="0" anchor="t"/>
          <a:lstStyle/>
          <a:p>
            <a:pPr marL="0" indent="0" algn="l">
              <a:lnSpc>
                <a:spcPts val="2553"/>
              </a:lnSpc>
              <a:buNone/>
            </a:pPr>
            <a:r>
              <a:rPr lang="en-US" sz="1596" kern="0" spc="-32" dirty="0">
                <a:solidFill>
                  <a:srgbClr val="E5E0DF"/>
                </a:solidFill>
                <a:latin typeface="Inter" pitchFamily="34" charset="0"/>
                <a:ea typeface="Inter" pitchFamily="34" charset="-122"/>
                <a:cs typeface="Inter" pitchFamily="34" charset="-120"/>
              </a:rPr>
              <a:t>The 4x4 multiplier is designed with sixteen AND gates that are connected to four input lines. The output from each gate is either high or low, depending on the input values.</a:t>
            </a:r>
            <a:endParaRPr lang="en-US" sz="1596" dirty="0"/>
          </a:p>
        </p:txBody>
      </p:sp>
      <p:sp>
        <p:nvSpPr>
          <p:cNvPr id="12" name="Shape 9"/>
          <p:cNvSpPr/>
          <p:nvPr/>
        </p:nvSpPr>
        <p:spPr>
          <a:xfrm>
            <a:off x="4949547" y="4455438"/>
            <a:ext cx="709374" cy="40481"/>
          </a:xfrm>
          <a:prstGeom prst="rect">
            <a:avLst/>
          </a:prstGeom>
          <a:solidFill>
            <a:srgbClr val="140099"/>
          </a:solidFill>
          <a:ln/>
        </p:spPr>
      </p:sp>
      <p:sp>
        <p:nvSpPr>
          <p:cNvPr id="13" name="Shape 10"/>
          <p:cNvSpPr/>
          <p:nvPr/>
        </p:nvSpPr>
        <p:spPr>
          <a:xfrm>
            <a:off x="4493538" y="4247793"/>
            <a:ext cx="456009" cy="456009"/>
          </a:xfrm>
          <a:prstGeom prst="roundRect">
            <a:avLst>
              <a:gd name="adj" fmla="val 20001"/>
            </a:avLst>
          </a:prstGeom>
          <a:solidFill>
            <a:srgbClr val="110080"/>
          </a:solidFill>
          <a:ln w="12621">
            <a:solidFill>
              <a:srgbClr val="140099"/>
            </a:solidFill>
            <a:prstDash val="solid"/>
          </a:ln>
        </p:spPr>
      </p:sp>
      <p:sp>
        <p:nvSpPr>
          <p:cNvPr id="14" name="Text 11"/>
          <p:cNvSpPr/>
          <p:nvPr/>
        </p:nvSpPr>
        <p:spPr>
          <a:xfrm>
            <a:off x="4630817" y="4285774"/>
            <a:ext cx="181451" cy="379928"/>
          </a:xfrm>
          <a:prstGeom prst="rect">
            <a:avLst/>
          </a:prstGeom>
          <a:noFill/>
          <a:ln/>
        </p:spPr>
        <p:txBody>
          <a:bodyPr wrap="none" rtlCol="0" anchor="t"/>
          <a:lstStyle/>
          <a:p>
            <a:pPr marL="0" indent="0" algn="ctr">
              <a:lnSpc>
                <a:spcPts val="2992"/>
              </a:lnSpc>
              <a:buNone/>
            </a:pPr>
            <a:r>
              <a:rPr lang="en-US" sz="2394" b="1" kern="0" spc="-72" dirty="0">
                <a:solidFill>
                  <a:srgbClr val="E5E0DF"/>
                </a:solidFill>
                <a:latin typeface="Inter" pitchFamily="34" charset="0"/>
                <a:ea typeface="Inter" pitchFamily="34" charset="-122"/>
                <a:cs typeface="Inter" pitchFamily="34" charset="-120"/>
              </a:rPr>
              <a:t>2</a:t>
            </a:r>
            <a:endParaRPr lang="en-US" sz="2394" dirty="0"/>
          </a:p>
        </p:txBody>
      </p:sp>
      <p:sp>
        <p:nvSpPr>
          <p:cNvPr id="15" name="Text 12"/>
          <p:cNvSpPr/>
          <p:nvPr/>
        </p:nvSpPr>
        <p:spPr>
          <a:xfrm>
            <a:off x="5836206" y="4292084"/>
            <a:ext cx="2026801" cy="316706"/>
          </a:xfrm>
          <a:prstGeom prst="rect">
            <a:avLst/>
          </a:prstGeom>
          <a:noFill/>
          <a:ln/>
        </p:spPr>
        <p:txBody>
          <a:bodyPr wrap="none" rtlCol="0" anchor="t"/>
          <a:lstStyle/>
          <a:p>
            <a:pPr marL="0" indent="0" algn="l">
              <a:lnSpc>
                <a:spcPts val="2494"/>
              </a:lnSpc>
              <a:buNone/>
            </a:pPr>
            <a:r>
              <a:rPr lang="en-US" sz="1995" b="1" kern="0" spc="-60" dirty="0">
                <a:solidFill>
                  <a:srgbClr val="E5E0DF"/>
                </a:solidFill>
                <a:latin typeface="Inter" pitchFamily="34" charset="0"/>
                <a:ea typeface="Inter" pitchFamily="34" charset="-122"/>
                <a:cs typeface="Inter" pitchFamily="34" charset="-120"/>
              </a:rPr>
              <a:t>Partial Products</a:t>
            </a:r>
            <a:endParaRPr lang="en-US" sz="1995" dirty="0"/>
          </a:p>
        </p:txBody>
      </p:sp>
      <p:sp>
        <p:nvSpPr>
          <p:cNvPr id="16" name="Text 13"/>
          <p:cNvSpPr/>
          <p:nvPr/>
        </p:nvSpPr>
        <p:spPr>
          <a:xfrm>
            <a:off x="5836206" y="4811435"/>
            <a:ext cx="8034218" cy="648414"/>
          </a:xfrm>
          <a:prstGeom prst="rect">
            <a:avLst/>
          </a:prstGeom>
          <a:noFill/>
          <a:ln/>
        </p:spPr>
        <p:txBody>
          <a:bodyPr wrap="square" rtlCol="0" anchor="t"/>
          <a:lstStyle/>
          <a:p>
            <a:pPr marL="0" indent="0" algn="l">
              <a:lnSpc>
                <a:spcPts val="2553"/>
              </a:lnSpc>
              <a:buNone/>
            </a:pPr>
            <a:r>
              <a:rPr lang="en-US" sz="1596" kern="0" spc="-32" dirty="0">
                <a:solidFill>
                  <a:srgbClr val="E5E0DF"/>
                </a:solidFill>
                <a:latin typeface="Inter" pitchFamily="34" charset="0"/>
                <a:ea typeface="Inter" pitchFamily="34" charset="-122"/>
                <a:cs typeface="Inter" pitchFamily="34" charset="-120"/>
              </a:rPr>
              <a:t>The outputs from the AND gates are combined into eight partial products that are added to generate the final product.</a:t>
            </a:r>
            <a:endParaRPr lang="en-US" sz="1596" dirty="0"/>
          </a:p>
        </p:txBody>
      </p:sp>
      <p:sp>
        <p:nvSpPr>
          <p:cNvPr id="17" name="Shape 14"/>
          <p:cNvSpPr/>
          <p:nvPr/>
        </p:nvSpPr>
        <p:spPr>
          <a:xfrm>
            <a:off x="4949547" y="6279475"/>
            <a:ext cx="709374" cy="40481"/>
          </a:xfrm>
          <a:prstGeom prst="rect">
            <a:avLst/>
          </a:prstGeom>
          <a:solidFill>
            <a:srgbClr val="140099"/>
          </a:solidFill>
          <a:ln/>
        </p:spPr>
      </p:sp>
      <p:sp>
        <p:nvSpPr>
          <p:cNvPr id="18" name="Shape 15"/>
          <p:cNvSpPr/>
          <p:nvPr/>
        </p:nvSpPr>
        <p:spPr>
          <a:xfrm>
            <a:off x="4493538" y="6071830"/>
            <a:ext cx="456009" cy="456009"/>
          </a:xfrm>
          <a:prstGeom prst="roundRect">
            <a:avLst>
              <a:gd name="adj" fmla="val 20001"/>
            </a:avLst>
          </a:prstGeom>
          <a:solidFill>
            <a:srgbClr val="110080"/>
          </a:solidFill>
          <a:ln w="12621">
            <a:solidFill>
              <a:srgbClr val="140099"/>
            </a:solidFill>
            <a:prstDash val="solid"/>
          </a:ln>
        </p:spPr>
      </p:sp>
      <p:sp>
        <p:nvSpPr>
          <p:cNvPr id="19" name="Text 16"/>
          <p:cNvSpPr/>
          <p:nvPr/>
        </p:nvSpPr>
        <p:spPr>
          <a:xfrm>
            <a:off x="4627007" y="6109811"/>
            <a:ext cx="189071" cy="379928"/>
          </a:xfrm>
          <a:prstGeom prst="rect">
            <a:avLst/>
          </a:prstGeom>
          <a:noFill/>
          <a:ln/>
        </p:spPr>
        <p:txBody>
          <a:bodyPr wrap="none" rtlCol="0" anchor="t"/>
          <a:lstStyle/>
          <a:p>
            <a:pPr marL="0" indent="0" algn="ctr">
              <a:lnSpc>
                <a:spcPts val="2992"/>
              </a:lnSpc>
              <a:buNone/>
            </a:pPr>
            <a:r>
              <a:rPr lang="en-US" sz="2394" b="1" kern="0" spc="-72" dirty="0">
                <a:solidFill>
                  <a:srgbClr val="E5E0DF"/>
                </a:solidFill>
                <a:latin typeface="Inter" pitchFamily="34" charset="0"/>
                <a:ea typeface="Inter" pitchFamily="34" charset="-122"/>
                <a:cs typeface="Inter" pitchFamily="34" charset="-120"/>
              </a:rPr>
              <a:t>3</a:t>
            </a:r>
            <a:endParaRPr lang="en-US" sz="2394" dirty="0"/>
          </a:p>
        </p:txBody>
      </p:sp>
      <p:sp>
        <p:nvSpPr>
          <p:cNvPr id="20" name="Text 17"/>
          <p:cNvSpPr/>
          <p:nvPr/>
        </p:nvSpPr>
        <p:spPr>
          <a:xfrm>
            <a:off x="5836206" y="6116122"/>
            <a:ext cx="2133957" cy="316706"/>
          </a:xfrm>
          <a:prstGeom prst="rect">
            <a:avLst/>
          </a:prstGeom>
          <a:noFill/>
          <a:ln/>
        </p:spPr>
        <p:txBody>
          <a:bodyPr wrap="none" rtlCol="0" anchor="t"/>
          <a:lstStyle/>
          <a:p>
            <a:pPr marL="0" indent="0" algn="l">
              <a:lnSpc>
                <a:spcPts val="2494"/>
              </a:lnSpc>
              <a:buNone/>
            </a:pPr>
            <a:r>
              <a:rPr lang="en-US" sz="1995" b="1" kern="0" spc="-60" dirty="0">
                <a:solidFill>
                  <a:srgbClr val="E5E0DF"/>
                </a:solidFill>
                <a:latin typeface="Inter" pitchFamily="34" charset="0"/>
                <a:ea typeface="Inter" pitchFamily="34" charset="-122"/>
                <a:cs typeface="Inter" pitchFamily="34" charset="-120"/>
              </a:rPr>
              <a:t>Carry Propagation</a:t>
            </a:r>
            <a:endParaRPr lang="en-US" sz="1995" dirty="0"/>
          </a:p>
        </p:txBody>
      </p:sp>
      <p:sp>
        <p:nvSpPr>
          <p:cNvPr id="21" name="Text 18"/>
          <p:cNvSpPr/>
          <p:nvPr/>
        </p:nvSpPr>
        <p:spPr>
          <a:xfrm>
            <a:off x="5836206" y="6635472"/>
            <a:ext cx="8034218" cy="648414"/>
          </a:xfrm>
          <a:prstGeom prst="rect">
            <a:avLst/>
          </a:prstGeom>
          <a:noFill/>
          <a:ln/>
        </p:spPr>
        <p:txBody>
          <a:bodyPr wrap="square" rtlCol="0" anchor="t"/>
          <a:lstStyle/>
          <a:p>
            <a:pPr marL="0" indent="0" algn="l">
              <a:lnSpc>
                <a:spcPts val="2553"/>
              </a:lnSpc>
              <a:buNone/>
            </a:pPr>
            <a:r>
              <a:rPr lang="en-US" sz="1596" kern="0" spc="-32" dirty="0">
                <a:solidFill>
                  <a:srgbClr val="E5E0DF"/>
                </a:solidFill>
                <a:latin typeface="Inter" pitchFamily="34" charset="0"/>
                <a:ea typeface="Inter" pitchFamily="34" charset="-122"/>
                <a:cs typeface="Inter" pitchFamily="34" charset="-120"/>
              </a:rPr>
              <a:t>To ensure accurate results, carry propagation is required to handle overflow from addition.</a:t>
            </a:r>
            <a:endParaRPr lang="en-US" sz="159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216">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51152" y="910709"/>
            <a:ext cx="8976598" cy="661154"/>
          </a:xfrm>
          <a:prstGeom prst="rect">
            <a:avLst/>
          </a:prstGeom>
          <a:noFill/>
          <a:ln/>
        </p:spPr>
        <p:txBody>
          <a:bodyPr wrap="none" rtlCol="0" anchor="t"/>
          <a:lstStyle/>
          <a:p>
            <a:pPr marL="0" indent="0">
              <a:lnSpc>
                <a:spcPts val="5207"/>
              </a:lnSpc>
              <a:buNone/>
            </a:pPr>
            <a:r>
              <a:rPr lang="en-US" sz="4166" b="1" kern="0" spc="-125" dirty="0">
                <a:solidFill>
                  <a:srgbClr val="FFFFFF"/>
                </a:solidFill>
                <a:latin typeface="Inter" pitchFamily="34" charset="0"/>
                <a:ea typeface="Inter" pitchFamily="34" charset="-122"/>
                <a:cs typeface="Inter" pitchFamily="34" charset="-120"/>
              </a:rPr>
              <a:t>Advantages of Using a 4x4 Multiplier</a:t>
            </a:r>
            <a:endParaRPr lang="en-US" sz="4166" dirty="0"/>
          </a:p>
        </p:txBody>
      </p:sp>
      <p:sp>
        <p:nvSpPr>
          <p:cNvPr id="6" name="Shape 3"/>
          <p:cNvSpPr/>
          <p:nvPr/>
        </p:nvSpPr>
        <p:spPr>
          <a:xfrm>
            <a:off x="4451152" y="1889284"/>
            <a:ext cx="9385697" cy="1668780"/>
          </a:xfrm>
          <a:prstGeom prst="roundRect">
            <a:avLst>
              <a:gd name="adj" fmla="val 5706"/>
            </a:avLst>
          </a:prstGeom>
          <a:solidFill>
            <a:srgbClr val="110080"/>
          </a:solidFill>
          <a:ln w="13216">
            <a:solidFill>
              <a:srgbClr val="140099"/>
            </a:solidFill>
            <a:prstDash val="solid"/>
          </a:ln>
        </p:spPr>
      </p:sp>
      <p:sp>
        <p:nvSpPr>
          <p:cNvPr id="7" name="Text 4"/>
          <p:cNvSpPr/>
          <p:nvPr/>
        </p:nvSpPr>
        <p:spPr>
          <a:xfrm>
            <a:off x="4675942" y="2114074"/>
            <a:ext cx="2116098" cy="330637"/>
          </a:xfrm>
          <a:prstGeom prst="rect">
            <a:avLst/>
          </a:prstGeom>
          <a:noFill/>
          <a:ln/>
        </p:spPr>
        <p:txBody>
          <a:bodyPr wrap="none" rtlCol="0" anchor="t"/>
          <a:lstStyle/>
          <a:p>
            <a:pPr marL="0" indent="0">
              <a:lnSpc>
                <a:spcPts val="2604"/>
              </a:lnSpc>
              <a:buNone/>
            </a:pPr>
            <a:r>
              <a:rPr lang="en-US" sz="2083" b="1" kern="0" spc="-62" dirty="0">
                <a:solidFill>
                  <a:srgbClr val="E5E0DF"/>
                </a:solidFill>
                <a:latin typeface="Inter" pitchFamily="34" charset="0"/>
                <a:ea typeface="Inter" pitchFamily="34" charset="-122"/>
                <a:cs typeface="Inter" pitchFamily="34" charset="-120"/>
              </a:rPr>
              <a:t>Speed</a:t>
            </a:r>
            <a:endParaRPr lang="en-US" sz="2083" dirty="0"/>
          </a:p>
        </p:txBody>
      </p:sp>
      <p:sp>
        <p:nvSpPr>
          <p:cNvPr id="8" name="Text 5"/>
          <p:cNvSpPr/>
          <p:nvPr/>
        </p:nvSpPr>
        <p:spPr>
          <a:xfrm>
            <a:off x="4675942" y="2656284"/>
            <a:ext cx="8936117" cy="676989"/>
          </a:xfrm>
          <a:prstGeom prst="rect">
            <a:avLst/>
          </a:prstGeom>
          <a:noFill/>
          <a:ln/>
        </p:spPr>
        <p:txBody>
          <a:bodyPr wrap="square" rtlCol="0" anchor="t"/>
          <a:lstStyle/>
          <a:p>
            <a:pPr marL="0" indent="0">
              <a:lnSpc>
                <a:spcPts val="2666"/>
              </a:lnSpc>
              <a:buNone/>
            </a:pPr>
            <a:r>
              <a:rPr lang="en-US" sz="1666" kern="0" spc="-33" dirty="0">
                <a:solidFill>
                  <a:srgbClr val="E5E0DF"/>
                </a:solidFill>
                <a:latin typeface="Inter" pitchFamily="34" charset="0"/>
                <a:ea typeface="Inter" pitchFamily="34" charset="-122"/>
                <a:cs typeface="Inter" pitchFamily="34" charset="-120"/>
              </a:rPr>
              <a:t>4x4 multipliers offer high-speed multiplication and are ideal for use in real-time systems where quick decision-making is required.</a:t>
            </a:r>
            <a:endParaRPr lang="en-US" sz="1666" dirty="0"/>
          </a:p>
        </p:txBody>
      </p:sp>
      <p:sp>
        <p:nvSpPr>
          <p:cNvPr id="9" name="Shape 6"/>
          <p:cNvSpPr/>
          <p:nvPr/>
        </p:nvSpPr>
        <p:spPr>
          <a:xfrm>
            <a:off x="4451152" y="3769638"/>
            <a:ext cx="9385697" cy="1668780"/>
          </a:xfrm>
          <a:prstGeom prst="roundRect">
            <a:avLst>
              <a:gd name="adj" fmla="val 5706"/>
            </a:avLst>
          </a:prstGeom>
          <a:solidFill>
            <a:srgbClr val="110080"/>
          </a:solidFill>
          <a:ln w="13216">
            <a:solidFill>
              <a:srgbClr val="140099"/>
            </a:solidFill>
            <a:prstDash val="solid"/>
          </a:ln>
        </p:spPr>
      </p:sp>
      <p:sp>
        <p:nvSpPr>
          <p:cNvPr id="10" name="Text 7"/>
          <p:cNvSpPr/>
          <p:nvPr/>
        </p:nvSpPr>
        <p:spPr>
          <a:xfrm>
            <a:off x="4675942" y="3994428"/>
            <a:ext cx="2116098" cy="330637"/>
          </a:xfrm>
          <a:prstGeom prst="rect">
            <a:avLst/>
          </a:prstGeom>
          <a:noFill/>
          <a:ln/>
        </p:spPr>
        <p:txBody>
          <a:bodyPr wrap="none" rtlCol="0" anchor="t"/>
          <a:lstStyle/>
          <a:p>
            <a:pPr marL="0" indent="0">
              <a:lnSpc>
                <a:spcPts val="2604"/>
              </a:lnSpc>
              <a:buNone/>
            </a:pPr>
            <a:r>
              <a:rPr lang="en-US" sz="2083" b="1" kern="0" spc="-62" dirty="0">
                <a:solidFill>
                  <a:srgbClr val="E5E0DF"/>
                </a:solidFill>
                <a:latin typeface="Inter" pitchFamily="34" charset="0"/>
                <a:ea typeface="Inter" pitchFamily="34" charset="-122"/>
                <a:cs typeface="Inter" pitchFamily="34" charset="-120"/>
              </a:rPr>
              <a:t>Compactness</a:t>
            </a:r>
            <a:endParaRPr lang="en-US" sz="2083" dirty="0"/>
          </a:p>
        </p:txBody>
      </p:sp>
      <p:sp>
        <p:nvSpPr>
          <p:cNvPr id="11" name="Text 8"/>
          <p:cNvSpPr/>
          <p:nvPr/>
        </p:nvSpPr>
        <p:spPr>
          <a:xfrm>
            <a:off x="4675942" y="4536638"/>
            <a:ext cx="8936117" cy="676989"/>
          </a:xfrm>
          <a:prstGeom prst="rect">
            <a:avLst/>
          </a:prstGeom>
          <a:noFill/>
          <a:ln/>
        </p:spPr>
        <p:txBody>
          <a:bodyPr wrap="square" rtlCol="0" anchor="t"/>
          <a:lstStyle/>
          <a:p>
            <a:pPr marL="0" indent="0">
              <a:lnSpc>
                <a:spcPts val="2666"/>
              </a:lnSpc>
              <a:buNone/>
            </a:pPr>
            <a:r>
              <a:rPr lang="en-US" sz="1666" kern="0" spc="-33" dirty="0">
                <a:solidFill>
                  <a:srgbClr val="E5E0DF"/>
                </a:solidFill>
                <a:latin typeface="Inter" pitchFamily="34" charset="0"/>
                <a:ea typeface="Inter" pitchFamily="34" charset="-122"/>
                <a:cs typeface="Inter" pitchFamily="34" charset="-120"/>
              </a:rPr>
              <a:t>Integrated circuits can be designed using a 4x4 multiplier, making it a compact and space-saving option for complex circuits.</a:t>
            </a:r>
            <a:endParaRPr lang="en-US" sz="1666" dirty="0"/>
          </a:p>
        </p:txBody>
      </p:sp>
      <p:sp>
        <p:nvSpPr>
          <p:cNvPr id="12" name="Shape 9"/>
          <p:cNvSpPr/>
          <p:nvPr/>
        </p:nvSpPr>
        <p:spPr>
          <a:xfrm>
            <a:off x="4451152" y="5649992"/>
            <a:ext cx="9385697" cy="1668780"/>
          </a:xfrm>
          <a:prstGeom prst="roundRect">
            <a:avLst>
              <a:gd name="adj" fmla="val 5706"/>
            </a:avLst>
          </a:prstGeom>
          <a:solidFill>
            <a:srgbClr val="110080"/>
          </a:solidFill>
          <a:ln w="13216">
            <a:solidFill>
              <a:srgbClr val="140099"/>
            </a:solidFill>
            <a:prstDash val="solid"/>
          </a:ln>
        </p:spPr>
      </p:sp>
      <p:sp>
        <p:nvSpPr>
          <p:cNvPr id="13" name="Text 10"/>
          <p:cNvSpPr/>
          <p:nvPr/>
        </p:nvSpPr>
        <p:spPr>
          <a:xfrm>
            <a:off x="4675942" y="5874782"/>
            <a:ext cx="2116098" cy="330637"/>
          </a:xfrm>
          <a:prstGeom prst="rect">
            <a:avLst/>
          </a:prstGeom>
          <a:noFill/>
          <a:ln/>
        </p:spPr>
        <p:txBody>
          <a:bodyPr wrap="none" rtlCol="0" anchor="t"/>
          <a:lstStyle/>
          <a:p>
            <a:pPr marL="0" indent="0">
              <a:lnSpc>
                <a:spcPts val="2604"/>
              </a:lnSpc>
              <a:buNone/>
            </a:pPr>
            <a:r>
              <a:rPr lang="en-US" sz="2083" b="1" kern="0" spc="-62" dirty="0">
                <a:solidFill>
                  <a:srgbClr val="E5E0DF"/>
                </a:solidFill>
                <a:latin typeface="Inter" pitchFamily="34" charset="0"/>
                <a:ea typeface="Inter" pitchFamily="34" charset="-122"/>
                <a:cs typeface="Inter" pitchFamily="34" charset="-120"/>
              </a:rPr>
              <a:t>Cost-Effective</a:t>
            </a:r>
            <a:endParaRPr lang="en-US" sz="2083" dirty="0"/>
          </a:p>
        </p:txBody>
      </p:sp>
      <p:sp>
        <p:nvSpPr>
          <p:cNvPr id="14" name="Text 11"/>
          <p:cNvSpPr/>
          <p:nvPr/>
        </p:nvSpPr>
        <p:spPr>
          <a:xfrm>
            <a:off x="4675942" y="6416993"/>
            <a:ext cx="8936117" cy="676989"/>
          </a:xfrm>
          <a:prstGeom prst="rect">
            <a:avLst/>
          </a:prstGeom>
          <a:noFill/>
          <a:ln/>
        </p:spPr>
        <p:txBody>
          <a:bodyPr wrap="square" rtlCol="0" anchor="t"/>
          <a:lstStyle/>
          <a:p>
            <a:pPr marL="0" indent="0">
              <a:lnSpc>
                <a:spcPts val="2666"/>
              </a:lnSpc>
              <a:buNone/>
            </a:pPr>
            <a:r>
              <a:rPr lang="en-US" sz="1666" kern="0" spc="-33" dirty="0">
                <a:solidFill>
                  <a:srgbClr val="E5E0DF"/>
                </a:solidFill>
                <a:latin typeface="Inter" pitchFamily="34" charset="0"/>
                <a:ea typeface="Inter" pitchFamily="34" charset="-122"/>
                <a:cs typeface="Inter" pitchFamily="34" charset="-120"/>
              </a:rPr>
              <a:t>As 4x4 multipliers are widely used in electronic systems, creating one from scratch is not always necessary, making it a cost-effective option.</a:t>
            </a:r>
            <a:endParaRPr lang="en-US" sz="166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30553"/>
          </a:xfrm>
          <a:prstGeom prst="rect">
            <a:avLst/>
          </a:prstGeom>
          <a:solidFill>
            <a:srgbClr val="272525"/>
          </a:solidFill>
          <a:ln w="13454">
            <a:solidFill>
              <a:srgbClr val="565151"/>
            </a:solidFill>
            <a:prstDash val="solid"/>
          </a:ln>
        </p:spPr>
      </p:sp>
      <p:sp>
        <p:nvSpPr>
          <p:cNvPr id="4" name="Text 2"/>
          <p:cNvSpPr/>
          <p:nvPr/>
        </p:nvSpPr>
        <p:spPr>
          <a:xfrm>
            <a:off x="2194441" y="592812"/>
            <a:ext cx="10241518" cy="1347311"/>
          </a:xfrm>
          <a:prstGeom prst="rect">
            <a:avLst/>
          </a:prstGeom>
          <a:noFill/>
          <a:ln/>
        </p:spPr>
        <p:txBody>
          <a:bodyPr wrap="square" rtlCol="0" anchor="t"/>
          <a:lstStyle/>
          <a:p>
            <a:pPr marL="0" indent="0">
              <a:lnSpc>
                <a:spcPts val="5305"/>
              </a:lnSpc>
              <a:buNone/>
            </a:pPr>
            <a:r>
              <a:rPr lang="en-US" sz="4244" b="1" kern="0" spc="-127" dirty="0">
                <a:solidFill>
                  <a:srgbClr val="FFFFFF"/>
                </a:solidFill>
                <a:latin typeface="Inter" pitchFamily="34" charset="0"/>
                <a:ea typeface="Inter" pitchFamily="34" charset="-122"/>
                <a:cs typeface="Inter" pitchFamily="34" charset="-120"/>
              </a:rPr>
              <a:t>Design Considerations for a 4x4 Multiplier</a:t>
            </a:r>
            <a:endParaRPr lang="en-US" sz="4244" dirty="0"/>
          </a:p>
        </p:txBody>
      </p:sp>
      <p:pic>
        <p:nvPicPr>
          <p:cNvPr id="5" name="Image 0" descr="preencoded.png"/>
          <p:cNvPicPr>
            <a:picLocks noChangeAspect="1"/>
          </p:cNvPicPr>
          <p:nvPr/>
        </p:nvPicPr>
        <p:blipFill>
          <a:blip r:embed="rId3"/>
          <a:stretch>
            <a:fillRect/>
          </a:stretch>
        </p:blipFill>
        <p:spPr>
          <a:xfrm>
            <a:off x="2194441" y="2371249"/>
            <a:ext cx="4959072" cy="3064907"/>
          </a:xfrm>
          <a:prstGeom prst="rect">
            <a:avLst/>
          </a:prstGeom>
        </p:spPr>
      </p:pic>
      <p:sp>
        <p:nvSpPr>
          <p:cNvPr id="6" name="Text 3"/>
          <p:cNvSpPr/>
          <p:nvPr/>
        </p:nvSpPr>
        <p:spPr>
          <a:xfrm>
            <a:off x="2194441" y="5705594"/>
            <a:ext cx="2156103" cy="336947"/>
          </a:xfrm>
          <a:prstGeom prst="rect">
            <a:avLst/>
          </a:prstGeom>
          <a:noFill/>
          <a:ln/>
        </p:spPr>
        <p:txBody>
          <a:bodyPr wrap="none" rtlCol="0" anchor="t"/>
          <a:lstStyle/>
          <a:p>
            <a:pPr marL="0" indent="0" algn="l">
              <a:lnSpc>
                <a:spcPts val="2653"/>
              </a:lnSpc>
              <a:buNone/>
            </a:pPr>
            <a:r>
              <a:rPr lang="en-US" sz="2122" b="1" kern="0" spc="-64" dirty="0">
                <a:solidFill>
                  <a:srgbClr val="FFFFFF"/>
                </a:solidFill>
                <a:latin typeface="Inter" pitchFamily="34" charset="0"/>
                <a:ea typeface="Inter" pitchFamily="34" charset="-122"/>
                <a:cs typeface="Inter" pitchFamily="34" charset="-120"/>
              </a:rPr>
              <a:t>Power Supply</a:t>
            </a:r>
            <a:endParaRPr lang="en-US" sz="2122" dirty="0"/>
          </a:p>
        </p:txBody>
      </p:sp>
      <p:sp>
        <p:nvSpPr>
          <p:cNvPr id="7" name="Text 4"/>
          <p:cNvSpPr/>
          <p:nvPr/>
        </p:nvSpPr>
        <p:spPr>
          <a:xfrm>
            <a:off x="2194441" y="6258044"/>
            <a:ext cx="4959072" cy="1379696"/>
          </a:xfrm>
          <a:prstGeom prst="rect">
            <a:avLst/>
          </a:prstGeom>
          <a:noFill/>
          <a:ln/>
        </p:spPr>
        <p:txBody>
          <a:bodyPr wrap="square" rtlCol="0" anchor="t"/>
          <a:lstStyle/>
          <a:p>
            <a:pPr marL="0" indent="0" algn="l">
              <a:lnSpc>
                <a:spcPts val="2716"/>
              </a:lnSpc>
              <a:buNone/>
            </a:pPr>
            <a:r>
              <a:rPr lang="en-US" sz="1698" kern="0" spc="-34" dirty="0">
                <a:solidFill>
                  <a:srgbClr val="E5E0DF"/>
                </a:solidFill>
                <a:latin typeface="Inter" pitchFamily="34" charset="0"/>
                <a:ea typeface="Inter" pitchFamily="34" charset="-122"/>
                <a:cs typeface="Inter" pitchFamily="34" charset="-120"/>
              </a:rPr>
              <a:t>A stable power supply is critical to ensure correct operation of a 4x4 multiplier. Any fluctuations in power can result in discrepancies in the output results.</a:t>
            </a:r>
            <a:endParaRPr lang="en-US" sz="1698" dirty="0"/>
          </a:p>
        </p:txBody>
      </p:sp>
      <p:pic>
        <p:nvPicPr>
          <p:cNvPr id="8" name="Image 1" descr="preencoded.png"/>
          <p:cNvPicPr>
            <a:picLocks noChangeAspect="1"/>
          </p:cNvPicPr>
          <p:nvPr/>
        </p:nvPicPr>
        <p:blipFill>
          <a:blip r:embed="rId4"/>
          <a:stretch>
            <a:fillRect/>
          </a:stretch>
        </p:blipFill>
        <p:spPr>
          <a:xfrm>
            <a:off x="7476887" y="2371249"/>
            <a:ext cx="4959072" cy="3064907"/>
          </a:xfrm>
          <a:prstGeom prst="rect">
            <a:avLst/>
          </a:prstGeom>
        </p:spPr>
      </p:pic>
      <p:sp>
        <p:nvSpPr>
          <p:cNvPr id="9" name="Text 5"/>
          <p:cNvSpPr/>
          <p:nvPr/>
        </p:nvSpPr>
        <p:spPr>
          <a:xfrm>
            <a:off x="7476887" y="5705594"/>
            <a:ext cx="2156103" cy="336947"/>
          </a:xfrm>
          <a:prstGeom prst="rect">
            <a:avLst/>
          </a:prstGeom>
          <a:noFill/>
          <a:ln/>
        </p:spPr>
        <p:txBody>
          <a:bodyPr wrap="none" rtlCol="0" anchor="t"/>
          <a:lstStyle/>
          <a:p>
            <a:pPr marL="0" indent="0" algn="l">
              <a:lnSpc>
                <a:spcPts val="2653"/>
              </a:lnSpc>
              <a:buNone/>
            </a:pPr>
            <a:r>
              <a:rPr lang="en-US" sz="2122" b="1" kern="0" spc="-64" dirty="0">
                <a:solidFill>
                  <a:srgbClr val="FFFFFF"/>
                </a:solidFill>
                <a:latin typeface="Inter" pitchFamily="34" charset="0"/>
                <a:ea typeface="Inter" pitchFamily="34" charset="-122"/>
                <a:cs typeface="Inter" pitchFamily="34" charset="-120"/>
              </a:rPr>
              <a:t>Resistors</a:t>
            </a:r>
            <a:endParaRPr lang="en-US" sz="2122" dirty="0"/>
          </a:p>
        </p:txBody>
      </p:sp>
      <p:sp>
        <p:nvSpPr>
          <p:cNvPr id="10" name="Text 6"/>
          <p:cNvSpPr/>
          <p:nvPr/>
        </p:nvSpPr>
        <p:spPr>
          <a:xfrm>
            <a:off x="7476887" y="6258044"/>
            <a:ext cx="4959072" cy="1034772"/>
          </a:xfrm>
          <a:prstGeom prst="rect">
            <a:avLst/>
          </a:prstGeom>
          <a:noFill/>
          <a:ln/>
        </p:spPr>
        <p:txBody>
          <a:bodyPr wrap="square" rtlCol="0" anchor="t"/>
          <a:lstStyle/>
          <a:p>
            <a:pPr marL="0" indent="0" algn="l">
              <a:lnSpc>
                <a:spcPts val="2716"/>
              </a:lnSpc>
              <a:buNone/>
            </a:pPr>
            <a:r>
              <a:rPr lang="en-US" sz="1698" kern="0" spc="-34" dirty="0">
                <a:solidFill>
                  <a:srgbClr val="E5E0DF"/>
                </a:solidFill>
                <a:latin typeface="Inter" pitchFamily="34" charset="0"/>
                <a:ea typeface="Inter" pitchFamily="34" charset="-122"/>
                <a:cs typeface="Inter" pitchFamily="34" charset="-120"/>
              </a:rPr>
              <a:t>The resistors used in the circuit should have a high degree of linearity to minimize errors in output results.</a:t>
            </a:r>
            <a:endParaRPr lang="en-US" sz="169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72525">
              <a:alpha val="80000"/>
            </a:srgbClr>
          </a:solidFill>
          <a:ln/>
        </p:spPr>
      </p:sp>
      <p:sp>
        <p:nvSpPr>
          <p:cNvPr id="6" name="Text 3"/>
          <p:cNvSpPr/>
          <p:nvPr/>
        </p:nvSpPr>
        <p:spPr>
          <a:xfrm>
            <a:off x="2037993" y="712589"/>
            <a:ext cx="10440591"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Implementing a 4x4 Multiplier in a Circuit</a:t>
            </a:r>
            <a:endParaRPr lang="en-US" sz="4374" dirty="0"/>
          </a:p>
        </p:txBody>
      </p:sp>
      <p:sp>
        <p:nvSpPr>
          <p:cNvPr id="7" name="Shape 4"/>
          <p:cNvSpPr/>
          <p:nvPr/>
        </p:nvSpPr>
        <p:spPr>
          <a:xfrm>
            <a:off x="2349103" y="1740218"/>
            <a:ext cx="44410" cy="5776793"/>
          </a:xfrm>
          <a:prstGeom prst="rect">
            <a:avLst/>
          </a:prstGeom>
          <a:solidFill>
            <a:srgbClr val="140099"/>
          </a:solidFill>
          <a:ln/>
        </p:spPr>
      </p:sp>
      <p:sp>
        <p:nvSpPr>
          <p:cNvPr id="8" name="Shape 5"/>
          <p:cNvSpPr/>
          <p:nvPr/>
        </p:nvSpPr>
        <p:spPr>
          <a:xfrm>
            <a:off x="2621220" y="2141518"/>
            <a:ext cx="777597" cy="44410"/>
          </a:xfrm>
          <a:prstGeom prst="rect">
            <a:avLst/>
          </a:prstGeom>
          <a:solidFill>
            <a:srgbClr val="140099"/>
          </a:solidFill>
          <a:ln/>
        </p:spPr>
      </p:sp>
      <p:sp>
        <p:nvSpPr>
          <p:cNvPr id="9" name="Shape 6"/>
          <p:cNvSpPr/>
          <p:nvPr/>
        </p:nvSpPr>
        <p:spPr>
          <a:xfrm>
            <a:off x="2121277" y="1913811"/>
            <a:ext cx="499943" cy="499943"/>
          </a:xfrm>
          <a:prstGeom prst="roundRect">
            <a:avLst>
              <a:gd name="adj" fmla="val 20000"/>
            </a:avLst>
          </a:prstGeom>
          <a:solidFill>
            <a:srgbClr val="110080"/>
          </a:solidFill>
          <a:ln w="13811">
            <a:solidFill>
              <a:srgbClr val="140099"/>
            </a:solidFill>
            <a:prstDash val="solid"/>
          </a:ln>
        </p:spPr>
      </p:sp>
      <p:sp>
        <p:nvSpPr>
          <p:cNvPr id="10" name="Text 7"/>
          <p:cNvSpPr/>
          <p:nvPr/>
        </p:nvSpPr>
        <p:spPr>
          <a:xfrm>
            <a:off x="2292370" y="1955483"/>
            <a:ext cx="1577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11" name="Text 8"/>
          <p:cNvSpPr/>
          <p:nvPr/>
        </p:nvSpPr>
        <p:spPr>
          <a:xfrm>
            <a:off x="3593306" y="1962388"/>
            <a:ext cx="3183374"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Step 1: Design Schematic</a:t>
            </a:r>
            <a:endParaRPr lang="en-US" sz="2187" dirty="0"/>
          </a:p>
        </p:txBody>
      </p:sp>
      <p:sp>
        <p:nvSpPr>
          <p:cNvPr id="12" name="Text 9"/>
          <p:cNvSpPr/>
          <p:nvPr/>
        </p:nvSpPr>
        <p:spPr>
          <a:xfrm>
            <a:off x="3593306" y="2531745"/>
            <a:ext cx="8999101"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The first step is to design the schematic of the 4x4 multiplier circuit, which includes the AND gates, op-amps, and resistors.</a:t>
            </a:r>
            <a:endParaRPr lang="en-US" sz="1750" dirty="0"/>
          </a:p>
        </p:txBody>
      </p:sp>
      <p:sp>
        <p:nvSpPr>
          <p:cNvPr id="13" name="Shape 10"/>
          <p:cNvSpPr/>
          <p:nvPr/>
        </p:nvSpPr>
        <p:spPr>
          <a:xfrm>
            <a:off x="2621220" y="4141172"/>
            <a:ext cx="777597" cy="44410"/>
          </a:xfrm>
          <a:prstGeom prst="rect">
            <a:avLst/>
          </a:prstGeom>
          <a:solidFill>
            <a:srgbClr val="140099"/>
          </a:solidFill>
          <a:ln/>
        </p:spPr>
      </p:sp>
      <p:sp>
        <p:nvSpPr>
          <p:cNvPr id="14" name="Shape 11"/>
          <p:cNvSpPr/>
          <p:nvPr/>
        </p:nvSpPr>
        <p:spPr>
          <a:xfrm>
            <a:off x="2121277" y="3913465"/>
            <a:ext cx="499943" cy="499943"/>
          </a:xfrm>
          <a:prstGeom prst="roundRect">
            <a:avLst>
              <a:gd name="adj" fmla="val 20000"/>
            </a:avLst>
          </a:prstGeom>
          <a:solidFill>
            <a:srgbClr val="110080"/>
          </a:solidFill>
          <a:ln w="13811">
            <a:solidFill>
              <a:srgbClr val="140099"/>
            </a:solidFill>
            <a:prstDash val="solid"/>
          </a:ln>
        </p:spPr>
      </p:sp>
      <p:sp>
        <p:nvSpPr>
          <p:cNvPr id="15" name="Text 12"/>
          <p:cNvSpPr/>
          <p:nvPr/>
        </p:nvSpPr>
        <p:spPr>
          <a:xfrm>
            <a:off x="2273320" y="3955137"/>
            <a:ext cx="1958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6" name="Text 13"/>
          <p:cNvSpPr/>
          <p:nvPr/>
        </p:nvSpPr>
        <p:spPr>
          <a:xfrm>
            <a:off x="3593306" y="3962043"/>
            <a:ext cx="2418040"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Step 2: PCB Design</a:t>
            </a:r>
            <a:endParaRPr lang="en-US" sz="2187" dirty="0"/>
          </a:p>
        </p:txBody>
      </p:sp>
      <p:sp>
        <p:nvSpPr>
          <p:cNvPr id="17" name="Text 14"/>
          <p:cNvSpPr/>
          <p:nvPr/>
        </p:nvSpPr>
        <p:spPr>
          <a:xfrm>
            <a:off x="3593306" y="4531400"/>
            <a:ext cx="8999101"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The schematic is then translated to a printed circuit board (PCB) design, which is used to create the actual circuit.</a:t>
            </a:r>
            <a:endParaRPr lang="en-US" sz="1750" dirty="0"/>
          </a:p>
        </p:txBody>
      </p:sp>
      <p:sp>
        <p:nvSpPr>
          <p:cNvPr id="18" name="Shape 15"/>
          <p:cNvSpPr/>
          <p:nvPr/>
        </p:nvSpPr>
        <p:spPr>
          <a:xfrm>
            <a:off x="2621220" y="6140827"/>
            <a:ext cx="777597" cy="44410"/>
          </a:xfrm>
          <a:prstGeom prst="rect">
            <a:avLst/>
          </a:prstGeom>
          <a:solidFill>
            <a:srgbClr val="140099"/>
          </a:solidFill>
          <a:ln/>
        </p:spPr>
      </p:sp>
      <p:sp>
        <p:nvSpPr>
          <p:cNvPr id="19" name="Shape 16"/>
          <p:cNvSpPr/>
          <p:nvPr/>
        </p:nvSpPr>
        <p:spPr>
          <a:xfrm>
            <a:off x="2121277" y="5913120"/>
            <a:ext cx="499943" cy="499943"/>
          </a:xfrm>
          <a:prstGeom prst="roundRect">
            <a:avLst>
              <a:gd name="adj" fmla="val 20000"/>
            </a:avLst>
          </a:prstGeom>
          <a:solidFill>
            <a:srgbClr val="110080"/>
          </a:solidFill>
          <a:ln w="13811">
            <a:solidFill>
              <a:srgbClr val="140099"/>
            </a:solidFill>
            <a:prstDash val="solid"/>
          </a:ln>
        </p:spPr>
      </p:sp>
      <p:sp>
        <p:nvSpPr>
          <p:cNvPr id="20" name="Text 17"/>
          <p:cNvSpPr/>
          <p:nvPr/>
        </p:nvSpPr>
        <p:spPr>
          <a:xfrm>
            <a:off x="2269510" y="5954792"/>
            <a:ext cx="20347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3</a:t>
            </a:r>
            <a:endParaRPr lang="en-US" sz="2624" dirty="0"/>
          </a:p>
        </p:txBody>
      </p:sp>
      <p:sp>
        <p:nvSpPr>
          <p:cNvPr id="21" name="Text 18"/>
          <p:cNvSpPr/>
          <p:nvPr/>
        </p:nvSpPr>
        <p:spPr>
          <a:xfrm>
            <a:off x="3593306" y="5961698"/>
            <a:ext cx="2221944"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Step 3: Testing</a:t>
            </a:r>
            <a:endParaRPr lang="en-US" sz="2187" dirty="0"/>
          </a:p>
        </p:txBody>
      </p:sp>
      <p:sp>
        <p:nvSpPr>
          <p:cNvPr id="22" name="Text 19"/>
          <p:cNvSpPr/>
          <p:nvPr/>
        </p:nvSpPr>
        <p:spPr>
          <a:xfrm>
            <a:off x="3593306" y="6531054"/>
            <a:ext cx="8999101"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The final step involves testing the circuit to ensure that it is functioning correctly and that the output values are accurate.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30553"/>
          </a:xfrm>
          <a:prstGeom prst="rect">
            <a:avLst/>
          </a:prstGeom>
          <a:solidFill>
            <a:srgbClr val="272525"/>
          </a:solidFill>
          <a:ln w="13454">
            <a:solidFill>
              <a:srgbClr val="565151"/>
            </a:solidFill>
            <a:prstDash val="solid"/>
          </a:ln>
        </p:spPr>
      </p:sp>
      <p:sp>
        <p:nvSpPr>
          <p:cNvPr id="4" name="Text 2"/>
          <p:cNvSpPr/>
          <p:nvPr/>
        </p:nvSpPr>
        <p:spPr>
          <a:xfrm>
            <a:off x="2194441" y="592812"/>
            <a:ext cx="10241518" cy="1347311"/>
          </a:xfrm>
          <a:prstGeom prst="rect">
            <a:avLst/>
          </a:prstGeom>
          <a:noFill/>
          <a:ln/>
        </p:spPr>
        <p:txBody>
          <a:bodyPr wrap="square" rtlCol="0" anchor="t"/>
          <a:lstStyle/>
          <a:p>
            <a:pPr marL="0" indent="0">
              <a:lnSpc>
                <a:spcPts val="5305"/>
              </a:lnSpc>
              <a:buNone/>
            </a:pPr>
            <a:r>
              <a:rPr lang="en-US" sz="4244" b="1" kern="0" spc="-127" dirty="0">
                <a:solidFill>
                  <a:srgbClr val="FFFFFF"/>
                </a:solidFill>
                <a:latin typeface="Inter" pitchFamily="34" charset="0"/>
                <a:ea typeface="Inter" pitchFamily="34" charset="-122"/>
                <a:cs typeface="Inter" pitchFamily="34" charset="-120"/>
              </a:rPr>
              <a:t>Applications of 4x4 Multiplier in Electronics</a:t>
            </a:r>
            <a:endParaRPr lang="en-US" sz="4244" dirty="0"/>
          </a:p>
        </p:txBody>
      </p:sp>
      <p:pic>
        <p:nvPicPr>
          <p:cNvPr id="5" name="Image 0" descr="preencoded.png"/>
          <p:cNvPicPr>
            <a:picLocks noChangeAspect="1"/>
          </p:cNvPicPr>
          <p:nvPr/>
        </p:nvPicPr>
        <p:blipFill>
          <a:blip r:embed="rId3"/>
          <a:stretch>
            <a:fillRect/>
          </a:stretch>
        </p:blipFill>
        <p:spPr>
          <a:xfrm>
            <a:off x="2194441" y="2371249"/>
            <a:ext cx="4959072" cy="3064907"/>
          </a:xfrm>
          <a:prstGeom prst="rect">
            <a:avLst/>
          </a:prstGeom>
        </p:spPr>
      </p:pic>
      <p:sp>
        <p:nvSpPr>
          <p:cNvPr id="6" name="Text 3"/>
          <p:cNvSpPr/>
          <p:nvPr/>
        </p:nvSpPr>
        <p:spPr>
          <a:xfrm>
            <a:off x="2194441" y="5705594"/>
            <a:ext cx="3036451" cy="336947"/>
          </a:xfrm>
          <a:prstGeom prst="rect">
            <a:avLst/>
          </a:prstGeom>
          <a:noFill/>
          <a:ln/>
        </p:spPr>
        <p:txBody>
          <a:bodyPr wrap="none" rtlCol="0" anchor="t"/>
          <a:lstStyle/>
          <a:p>
            <a:pPr marL="0" indent="0" algn="l">
              <a:lnSpc>
                <a:spcPts val="2653"/>
              </a:lnSpc>
              <a:buNone/>
            </a:pPr>
            <a:r>
              <a:rPr lang="en-US" sz="2122" b="1" kern="0" spc="-64" dirty="0">
                <a:solidFill>
                  <a:srgbClr val="FFFFFF"/>
                </a:solidFill>
                <a:latin typeface="Inter" pitchFamily="34" charset="0"/>
                <a:ea typeface="Inter" pitchFamily="34" charset="-122"/>
                <a:cs typeface="Inter" pitchFamily="34" charset="-120"/>
              </a:rPr>
              <a:t>Digital Signal Processing</a:t>
            </a:r>
            <a:endParaRPr lang="en-US" sz="2122" dirty="0"/>
          </a:p>
        </p:txBody>
      </p:sp>
      <p:sp>
        <p:nvSpPr>
          <p:cNvPr id="7" name="Text 4"/>
          <p:cNvSpPr/>
          <p:nvPr/>
        </p:nvSpPr>
        <p:spPr>
          <a:xfrm>
            <a:off x="2194441" y="6258044"/>
            <a:ext cx="4959072" cy="1379696"/>
          </a:xfrm>
          <a:prstGeom prst="rect">
            <a:avLst/>
          </a:prstGeom>
          <a:noFill/>
          <a:ln/>
        </p:spPr>
        <p:txBody>
          <a:bodyPr wrap="square" rtlCol="0" anchor="t"/>
          <a:lstStyle/>
          <a:p>
            <a:pPr marL="0" indent="0" algn="l">
              <a:lnSpc>
                <a:spcPts val="2716"/>
              </a:lnSpc>
              <a:buNone/>
            </a:pPr>
            <a:r>
              <a:rPr lang="en-US" sz="1698" kern="0" spc="-34" dirty="0">
                <a:solidFill>
                  <a:srgbClr val="E5E0DF"/>
                </a:solidFill>
                <a:latin typeface="Inter" pitchFamily="34" charset="0"/>
                <a:ea typeface="Inter" pitchFamily="34" charset="-122"/>
                <a:cs typeface="Inter" pitchFamily="34" charset="-120"/>
              </a:rPr>
              <a:t>The 4x4 multiplier is an essential component in digital signal processing systems, where high-speed multiplication is required for applications such as image and audio processing.</a:t>
            </a:r>
            <a:endParaRPr lang="en-US" sz="1698" dirty="0"/>
          </a:p>
        </p:txBody>
      </p:sp>
      <p:pic>
        <p:nvPicPr>
          <p:cNvPr id="8" name="Image 1" descr="preencoded.png"/>
          <p:cNvPicPr>
            <a:picLocks noChangeAspect="1"/>
          </p:cNvPicPr>
          <p:nvPr/>
        </p:nvPicPr>
        <p:blipFill>
          <a:blip r:embed="rId4"/>
          <a:stretch>
            <a:fillRect/>
          </a:stretch>
        </p:blipFill>
        <p:spPr>
          <a:xfrm>
            <a:off x="7476887" y="2371249"/>
            <a:ext cx="4959072" cy="3064907"/>
          </a:xfrm>
          <a:prstGeom prst="rect">
            <a:avLst/>
          </a:prstGeom>
        </p:spPr>
      </p:pic>
      <p:sp>
        <p:nvSpPr>
          <p:cNvPr id="9" name="Text 5"/>
          <p:cNvSpPr/>
          <p:nvPr/>
        </p:nvSpPr>
        <p:spPr>
          <a:xfrm>
            <a:off x="7476887" y="5705594"/>
            <a:ext cx="2688669" cy="336947"/>
          </a:xfrm>
          <a:prstGeom prst="rect">
            <a:avLst/>
          </a:prstGeom>
          <a:noFill/>
          <a:ln/>
        </p:spPr>
        <p:txBody>
          <a:bodyPr wrap="none" rtlCol="0" anchor="t"/>
          <a:lstStyle/>
          <a:p>
            <a:pPr marL="0" indent="0" algn="l">
              <a:lnSpc>
                <a:spcPts val="2653"/>
              </a:lnSpc>
              <a:buNone/>
            </a:pPr>
            <a:r>
              <a:rPr lang="en-US" sz="2122" b="1" kern="0" spc="-64" dirty="0">
                <a:solidFill>
                  <a:srgbClr val="FFFFFF"/>
                </a:solidFill>
                <a:latin typeface="Inter" pitchFamily="34" charset="0"/>
                <a:ea typeface="Inter" pitchFamily="34" charset="-122"/>
                <a:cs typeface="Inter" pitchFamily="34" charset="-120"/>
              </a:rPr>
              <a:t>Computer Processors</a:t>
            </a:r>
            <a:endParaRPr lang="en-US" sz="2122" dirty="0"/>
          </a:p>
        </p:txBody>
      </p:sp>
      <p:sp>
        <p:nvSpPr>
          <p:cNvPr id="10" name="Text 6"/>
          <p:cNvSpPr/>
          <p:nvPr/>
        </p:nvSpPr>
        <p:spPr>
          <a:xfrm>
            <a:off x="7476887" y="6258044"/>
            <a:ext cx="4959072" cy="1379696"/>
          </a:xfrm>
          <a:prstGeom prst="rect">
            <a:avLst/>
          </a:prstGeom>
          <a:noFill/>
          <a:ln/>
        </p:spPr>
        <p:txBody>
          <a:bodyPr wrap="square" rtlCol="0" anchor="t"/>
          <a:lstStyle/>
          <a:p>
            <a:pPr marL="0" indent="0" algn="l">
              <a:lnSpc>
                <a:spcPts val="2716"/>
              </a:lnSpc>
              <a:buNone/>
            </a:pPr>
            <a:r>
              <a:rPr lang="en-US" sz="1698" kern="0" spc="-34" dirty="0">
                <a:solidFill>
                  <a:srgbClr val="E5E0DF"/>
                </a:solidFill>
                <a:latin typeface="Inter" pitchFamily="34" charset="0"/>
                <a:ea typeface="Inter" pitchFamily="34" charset="-122"/>
                <a:cs typeface="Inter" pitchFamily="34" charset="-120"/>
              </a:rPr>
              <a:t>The 4x4 multiplier is a fundamental building block of modern-day computer processors, and it is used in arithmetic logic units (ALUs) to perform multiplication of binary numbers.</a:t>
            </a:r>
            <a:endParaRPr lang="en-US" sz="169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3012281"/>
            <a:ext cx="7724894"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Conclusion and Final Remarks</a:t>
            </a:r>
            <a:endParaRPr lang="en-US" sz="4374" dirty="0"/>
          </a:p>
        </p:txBody>
      </p:sp>
      <p:sp>
        <p:nvSpPr>
          <p:cNvPr id="5" name="Text 3"/>
          <p:cNvSpPr/>
          <p:nvPr/>
        </p:nvSpPr>
        <p:spPr>
          <a:xfrm>
            <a:off x="2037993" y="4150995"/>
            <a:ext cx="10554414"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In conclusion, the 4x4 multiplier is a key component of many digital systems, and its advantages include speed, compactness, and cost-effectiveness. However, careful design considerations are needed to ensure that the circuit is operating accurately and efficiently.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528</Words>
  <Application>Microsoft Office PowerPoint</Application>
  <PresentationFormat>Custom</PresentationFormat>
  <Paragraphs>54</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VIJAYAN V</cp:lastModifiedBy>
  <cp:revision>5</cp:revision>
  <dcterms:created xsi:type="dcterms:W3CDTF">2023-11-20T03:49:34Z</dcterms:created>
  <dcterms:modified xsi:type="dcterms:W3CDTF">2023-11-20T03:58:32Z</dcterms:modified>
</cp:coreProperties>
</file>